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2" r:id="rId3"/>
    <p:sldId id="333" r:id="rId4"/>
    <p:sldId id="300" r:id="rId5"/>
    <p:sldId id="334" r:id="rId6"/>
    <p:sldId id="335" r:id="rId7"/>
    <p:sldId id="336" r:id="rId8"/>
    <p:sldId id="337" r:id="rId9"/>
    <p:sldId id="338" r:id="rId10"/>
    <p:sldId id="270" r:id="rId11"/>
    <p:sldId id="339" r:id="rId12"/>
    <p:sldId id="340" r:id="rId13"/>
    <p:sldId id="341" r:id="rId14"/>
    <p:sldId id="342" r:id="rId15"/>
    <p:sldId id="343" r:id="rId16"/>
  </p:sldIdLst>
  <p:sldSz cx="9144000" cy="5143500" type="screen16x9"/>
  <p:notesSz cx="6858000" cy="9144000"/>
  <p:defaultTextStyle>
    <a:defPPr>
      <a:defRPr lang="en-US"/>
    </a:defPPr>
    <a:lvl1pPr marL="0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1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02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03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04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05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06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07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08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73C61"/>
    <a:srgbClr val="6F3D25"/>
    <a:srgbClr val="BB040D"/>
    <a:srgbClr val="FF040D"/>
    <a:srgbClr val="FF300D"/>
    <a:srgbClr val="FF482A"/>
    <a:srgbClr val="F98062"/>
    <a:srgbClr val="C90A1F"/>
    <a:srgbClr val="E50000"/>
    <a:srgbClr val="FAF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3" autoAdjust="0"/>
    <p:restoredTop sz="94621" autoAdjust="0"/>
  </p:normalViewPr>
  <p:slideViewPr>
    <p:cSldViewPr snapToGrid="0" snapToObjects="1">
      <p:cViewPr varScale="1">
        <p:scale>
          <a:sx n="140" d="100"/>
          <a:sy n="140" d="100"/>
        </p:scale>
        <p:origin x="57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-376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CDC9F1-0380-9C45-8535-2CB47AFBE869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50877-010D-4541-9EA7-194D04D38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90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1F703-383C-F94B-A127-2DDF5AC58AB8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55466-9DBF-A44E-93F7-914FE4DED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62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01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02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03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04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05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06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07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08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371600" y="2305984"/>
            <a:ext cx="6400800" cy="806982"/>
          </a:xfrm>
          <a:prstGeom prst="rect">
            <a:avLst/>
          </a:prstGeom>
        </p:spPr>
        <p:txBody>
          <a:bodyPr/>
          <a:lstStyle>
            <a:lvl1pPr algn="ctr">
              <a:defRPr sz="4400">
                <a:ln w="19050" cmpd="sng">
                  <a:noFill/>
                </a:ln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Unit 1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3112966"/>
            <a:ext cx="6400800" cy="1393293"/>
          </a:xfrm>
        </p:spPr>
        <p:txBody>
          <a:bodyPr/>
          <a:lstStyle>
            <a:lvl1pPr marL="0" indent="0" algn="ctr">
              <a:buNone/>
              <a:defRPr sz="4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 descr="Fundamentals of Math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754" y="696625"/>
            <a:ext cx="3770924" cy="1629040"/>
          </a:xfrm>
          <a:prstGeom prst="rect">
            <a:avLst/>
          </a:prstGeom>
        </p:spPr>
      </p:pic>
      <p:sp>
        <p:nvSpPr>
          <p:cNvPr id="5" name="TextBox 6"/>
          <p:cNvSpPr txBox="1"/>
          <p:nvPr userDrawn="1"/>
        </p:nvSpPr>
        <p:spPr>
          <a:xfrm>
            <a:off x="4994275" y="4808151"/>
            <a:ext cx="4044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1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2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3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04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05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06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07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08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1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Book cover image by iStock.com/</a:t>
            </a:r>
            <a:r>
              <a:rPr lang="en-US" sz="1200" kern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McKevin</a:t>
            </a:r>
            <a:r>
              <a:rPr lang="en-US" sz="12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Shaughnessy</a:t>
            </a:r>
          </a:p>
        </p:txBody>
      </p:sp>
    </p:spTree>
    <p:extLst>
      <p:ext uri="{BB962C8B-B14F-4D97-AF65-F5344CB8AC3E}">
        <p14:creationId xmlns:p14="http://schemas.microsoft.com/office/powerpoint/2010/main" val="42764409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4055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6F3D25"/>
                </a:solidFill>
                <a:latin typeface="Arial"/>
                <a:cs typeface="Cambr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40557"/>
            <a:ext cx="5111750" cy="3954066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rgbClr val="6F3D25"/>
                </a:solidFill>
              </a:defRPr>
            </a:lvl2pPr>
            <a:lvl3pPr>
              <a:defRPr sz="2400">
                <a:solidFill>
                  <a:srgbClr val="6F3D25"/>
                </a:solidFill>
              </a:defRPr>
            </a:lvl3pPr>
            <a:lvl4pPr>
              <a:defRPr sz="2400">
                <a:solidFill>
                  <a:srgbClr val="6F3D25"/>
                </a:solidFill>
              </a:defRPr>
            </a:lvl4pPr>
            <a:lvl5pPr>
              <a:defRPr sz="2400">
                <a:solidFill>
                  <a:srgbClr val="6F3D25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624570"/>
            <a:ext cx="3008313" cy="297005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Arial"/>
                <a:cs typeface="Cambria"/>
              </a:defRPr>
            </a:lvl1pPr>
            <a:lvl2pPr marL="457101" indent="0">
              <a:buNone/>
              <a:defRPr sz="1200"/>
            </a:lvl2pPr>
            <a:lvl3pPr marL="914202" indent="0">
              <a:buNone/>
              <a:defRPr sz="1000"/>
            </a:lvl3pPr>
            <a:lvl4pPr marL="1371303" indent="0">
              <a:buNone/>
              <a:defRPr sz="900"/>
            </a:lvl4pPr>
            <a:lvl5pPr marL="1828404" indent="0">
              <a:buNone/>
              <a:defRPr sz="900"/>
            </a:lvl5pPr>
            <a:lvl6pPr marL="2285505" indent="0">
              <a:buNone/>
              <a:defRPr sz="900"/>
            </a:lvl6pPr>
            <a:lvl7pPr marL="2742606" indent="0">
              <a:buNone/>
              <a:defRPr sz="900"/>
            </a:lvl7pPr>
            <a:lvl8pPr marL="3199707" indent="0">
              <a:buNone/>
              <a:defRPr sz="900"/>
            </a:lvl8pPr>
            <a:lvl9pPr marL="3656808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8446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6F3D2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72942"/>
            <a:ext cx="5486400" cy="2927509"/>
          </a:xfrm>
        </p:spPr>
        <p:txBody>
          <a:bodyPr/>
          <a:lstStyle>
            <a:lvl1pPr marL="0" indent="0">
              <a:buNone/>
              <a:defRPr sz="3200"/>
            </a:lvl1pPr>
            <a:lvl2pPr marL="457101" indent="0">
              <a:buNone/>
              <a:defRPr sz="2800"/>
            </a:lvl2pPr>
            <a:lvl3pPr marL="914202" indent="0">
              <a:buNone/>
              <a:defRPr sz="2400"/>
            </a:lvl3pPr>
            <a:lvl4pPr marL="1371303" indent="0">
              <a:buNone/>
              <a:defRPr sz="2000"/>
            </a:lvl4pPr>
            <a:lvl5pPr marL="1828404" indent="0">
              <a:buNone/>
              <a:defRPr sz="2000"/>
            </a:lvl5pPr>
            <a:lvl6pPr marL="2285505" indent="0">
              <a:buNone/>
              <a:defRPr sz="2000"/>
            </a:lvl6pPr>
            <a:lvl7pPr marL="2742606" indent="0">
              <a:buNone/>
              <a:defRPr sz="2000"/>
            </a:lvl7pPr>
            <a:lvl8pPr marL="3199707" indent="0">
              <a:buNone/>
              <a:defRPr sz="2000"/>
            </a:lvl8pPr>
            <a:lvl9pPr marL="365680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101" indent="0">
              <a:buNone/>
              <a:defRPr sz="1200"/>
            </a:lvl2pPr>
            <a:lvl3pPr marL="914202" indent="0">
              <a:buNone/>
              <a:defRPr sz="1000"/>
            </a:lvl3pPr>
            <a:lvl4pPr marL="1371303" indent="0">
              <a:buNone/>
              <a:defRPr sz="900"/>
            </a:lvl4pPr>
            <a:lvl5pPr marL="1828404" indent="0">
              <a:buNone/>
              <a:defRPr sz="900"/>
            </a:lvl5pPr>
            <a:lvl6pPr marL="2285505" indent="0">
              <a:buNone/>
              <a:defRPr sz="900"/>
            </a:lvl6pPr>
            <a:lvl7pPr marL="2742606" indent="0">
              <a:buNone/>
              <a:defRPr sz="900"/>
            </a:lvl7pPr>
            <a:lvl8pPr marL="3199707" indent="0">
              <a:buNone/>
              <a:defRPr sz="900"/>
            </a:lvl8pPr>
            <a:lvl9pPr marL="3656808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4152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>
            <a:spLocks noGrp="1"/>
          </p:cNvSpPr>
          <p:nvPr>
            <p:ph type="title" hasCustomPrompt="1"/>
          </p:nvPr>
        </p:nvSpPr>
        <p:spPr>
          <a:xfrm>
            <a:off x="457200" y="677666"/>
            <a:ext cx="8229600" cy="565916"/>
          </a:xfrm>
          <a:prstGeom prst="rect">
            <a:avLst/>
          </a:prstGeom>
        </p:spPr>
        <p:txBody>
          <a:bodyPr/>
          <a:lstStyle>
            <a:lvl1pPr algn="l">
              <a:defRPr sz="2800" cap="none" baseline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This is what we are doing</a:t>
            </a:r>
            <a:endParaRPr lang="en-US" dirty="0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8975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8341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ulleted Lis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800">
                <a:solidFill>
                  <a:schemeClr val="accent1"/>
                </a:solidFill>
              </a:defRPr>
            </a:lvl2pPr>
            <a:lvl3pPr>
              <a:defRPr sz="2800">
                <a:solidFill>
                  <a:schemeClr val="accent1"/>
                </a:solidFill>
              </a:defRPr>
            </a:lvl3pPr>
            <a:lvl4pPr>
              <a:defRPr sz="2800">
                <a:solidFill>
                  <a:schemeClr val="accent1"/>
                </a:solidFill>
              </a:defRPr>
            </a:lvl4pPr>
            <a:lvl5pPr>
              <a:defRPr sz="2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1402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ulleted Lis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3067"/>
            <a:ext cx="8229600" cy="3341556"/>
          </a:xfrm>
        </p:spPr>
        <p:txBody>
          <a:bodyPr/>
          <a:lstStyle>
            <a:lvl2pPr>
              <a:defRPr sz="2800">
                <a:solidFill>
                  <a:schemeClr val="accent1"/>
                </a:solidFill>
              </a:defRPr>
            </a:lvl2pPr>
            <a:lvl3pPr>
              <a:defRPr sz="2800">
                <a:solidFill>
                  <a:schemeClr val="accent1"/>
                </a:solidFill>
              </a:defRPr>
            </a:lvl3pPr>
            <a:lvl4pPr>
              <a:defRPr sz="2800">
                <a:solidFill>
                  <a:schemeClr val="accent1"/>
                </a:solidFill>
              </a:defRPr>
            </a:lvl4pPr>
            <a:lvl5pPr>
              <a:defRPr sz="2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5168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Sub-sess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486819"/>
            <a:ext cx="8229600" cy="181944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3800" b="1" i="0" cap="all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4062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ing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52909"/>
            <a:ext cx="8229600" cy="73700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="1" i="0" cap="none" baseline="0">
                <a:solidFill>
                  <a:schemeClr val="accent1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Enter Text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57200" y="1390650"/>
            <a:ext cx="8229600" cy="3094038"/>
          </a:xfrm>
        </p:spPr>
        <p:txBody>
          <a:bodyPr>
            <a:normAutofit/>
          </a:bodyPr>
          <a:lstStyle>
            <a:lvl1pPr marL="344488" indent="-344488">
              <a:defRPr sz="3200">
                <a:solidFill>
                  <a:schemeClr val="tx1"/>
                </a:solidFill>
              </a:defRPr>
            </a:lvl1pPr>
            <a:lvl2pPr marL="687388" indent="-347663">
              <a:defRPr sz="2800">
                <a:solidFill>
                  <a:schemeClr val="tx1"/>
                </a:solidFill>
              </a:defRPr>
            </a:lvl2pPr>
            <a:lvl3pPr marL="1031875" indent="-344488">
              <a:defRPr sz="2800">
                <a:solidFill>
                  <a:schemeClr val="tx1"/>
                </a:solidFill>
              </a:defRPr>
            </a:lvl3pPr>
            <a:lvl4pPr marL="1374775" indent="-342900">
              <a:defRPr sz="2800">
                <a:solidFill>
                  <a:schemeClr val="tx1"/>
                </a:solidFill>
              </a:defRPr>
            </a:lvl4pPr>
            <a:lvl5pPr marL="1711325" indent="-336550"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7282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rgbClr val="6F3D25"/>
                </a:solidFill>
              </a:defRPr>
            </a:lvl2pPr>
            <a:lvl3pPr>
              <a:defRPr sz="2400">
                <a:solidFill>
                  <a:srgbClr val="6F3D25"/>
                </a:solidFill>
              </a:defRPr>
            </a:lvl3pPr>
            <a:lvl4pPr>
              <a:defRPr sz="2400">
                <a:solidFill>
                  <a:srgbClr val="6F3D25"/>
                </a:solidFill>
              </a:defRPr>
            </a:lvl4pPr>
            <a:lvl5pPr>
              <a:defRPr sz="2400">
                <a:solidFill>
                  <a:srgbClr val="6F3D2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rgbClr val="6F3D25"/>
                </a:solidFill>
              </a:defRPr>
            </a:lvl2pPr>
            <a:lvl3pPr>
              <a:defRPr sz="2400">
                <a:solidFill>
                  <a:srgbClr val="6F3D25"/>
                </a:solidFill>
              </a:defRPr>
            </a:lvl3pPr>
            <a:lvl4pPr>
              <a:defRPr sz="2400">
                <a:solidFill>
                  <a:srgbClr val="6F3D25"/>
                </a:solidFill>
              </a:defRPr>
            </a:lvl4pPr>
            <a:lvl5pPr>
              <a:defRPr sz="2400">
                <a:solidFill>
                  <a:srgbClr val="6F3D2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1225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53440"/>
            <a:ext cx="4040188" cy="7777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1" indent="0">
              <a:buNone/>
              <a:defRPr sz="2000" b="1"/>
            </a:lvl2pPr>
            <a:lvl3pPr marL="914202" indent="0">
              <a:buNone/>
              <a:defRPr sz="1800" b="1"/>
            </a:lvl3pPr>
            <a:lvl4pPr marL="1371303" indent="0">
              <a:buNone/>
              <a:defRPr sz="1600" b="1"/>
            </a:lvl4pPr>
            <a:lvl5pPr marL="1828404" indent="0">
              <a:buNone/>
              <a:defRPr sz="1600" b="1"/>
            </a:lvl5pPr>
            <a:lvl6pPr marL="2285505" indent="0">
              <a:buNone/>
              <a:defRPr sz="1600" b="1"/>
            </a:lvl6pPr>
            <a:lvl7pPr marL="2742606" indent="0">
              <a:buNone/>
              <a:defRPr sz="1600" b="1"/>
            </a:lvl7pPr>
            <a:lvl8pPr marL="3199707" indent="0">
              <a:buNone/>
              <a:defRPr sz="1600" b="1"/>
            </a:lvl8pPr>
            <a:lvl9pPr marL="365680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>
                <a:solidFill>
                  <a:srgbClr val="6F3D25"/>
                </a:solidFill>
              </a:defRPr>
            </a:lvl2pPr>
            <a:lvl3pPr>
              <a:defRPr sz="2400">
                <a:solidFill>
                  <a:srgbClr val="6F3D25"/>
                </a:solidFill>
              </a:defRPr>
            </a:lvl3pPr>
            <a:lvl4pPr>
              <a:defRPr sz="2400">
                <a:solidFill>
                  <a:srgbClr val="6F3D25"/>
                </a:solidFill>
              </a:defRPr>
            </a:lvl4pPr>
            <a:lvl5pPr>
              <a:defRPr sz="2400">
                <a:solidFill>
                  <a:srgbClr val="6F3D2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853440"/>
            <a:ext cx="4041775" cy="7777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1" indent="0">
              <a:buNone/>
              <a:defRPr sz="2000" b="1"/>
            </a:lvl2pPr>
            <a:lvl3pPr marL="914202" indent="0">
              <a:buNone/>
              <a:defRPr sz="1800" b="1"/>
            </a:lvl3pPr>
            <a:lvl4pPr marL="1371303" indent="0">
              <a:buNone/>
              <a:defRPr sz="1600" b="1"/>
            </a:lvl4pPr>
            <a:lvl5pPr marL="1828404" indent="0">
              <a:buNone/>
              <a:defRPr sz="1600" b="1"/>
            </a:lvl5pPr>
            <a:lvl6pPr marL="2285505" indent="0">
              <a:buNone/>
              <a:defRPr sz="1600" b="1"/>
            </a:lvl6pPr>
            <a:lvl7pPr marL="2742606" indent="0">
              <a:buNone/>
              <a:defRPr sz="1600" b="1"/>
            </a:lvl7pPr>
            <a:lvl8pPr marL="3199707" indent="0">
              <a:buNone/>
              <a:defRPr sz="1600" b="1"/>
            </a:lvl8pPr>
            <a:lvl9pPr marL="3656808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>
                <a:solidFill>
                  <a:srgbClr val="6F3D25"/>
                </a:solidFill>
              </a:defRPr>
            </a:lvl2pPr>
            <a:lvl3pPr>
              <a:defRPr sz="2400">
                <a:solidFill>
                  <a:srgbClr val="6F3D25"/>
                </a:solidFill>
              </a:defRPr>
            </a:lvl3pPr>
            <a:lvl4pPr>
              <a:defRPr sz="2400">
                <a:solidFill>
                  <a:srgbClr val="6F3D25"/>
                </a:solidFill>
              </a:defRPr>
            </a:lvl4pPr>
            <a:lvl5pPr>
              <a:defRPr sz="2400">
                <a:solidFill>
                  <a:srgbClr val="6F3D2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8621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/>
      <p:bldP spid="6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24561"/>
            <a:ext cx="8229600" cy="3670062"/>
          </a:xfrm>
          <a:prstGeom prst="rect">
            <a:avLst/>
          </a:prstGeom>
        </p:spPr>
        <p:txBody>
          <a:bodyPr vert="horz" lIns="91420" tIns="45710" rIns="91420" bIns="4571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4" descr="FoM PPT Template1.jpg">
            <a:hlinkClick r:id="" action="ppaction://hlinkshowjump?jump=previousslide"/>
          </p:cNvPr>
          <p:cNvPicPr>
            <a:picLocks noChangeAspect="1"/>
          </p:cNvPicPr>
          <p:nvPr userDrawn="1"/>
        </p:nvPicPr>
        <p:blipFill rotWithShape="1"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20309" y="4747846"/>
            <a:ext cx="351692" cy="395654"/>
          </a:xfrm>
          <a:prstGeom prst="rect">
            <a:avLst/>
          </a:prstGeom>
        </p:spPr>
      </p:pic>
      <p:pic>
        <p:nvPicPr>
          <p:cNvPr id="6" name="Picture 5" descr="FoM PPT Template1.jpg">
            <a:hlinkClick r:id="" action="ppaction://hlinkshowjump?jump=nextslide"/>
          </p:cNvPr>
          <p:cNvPicPr>
            <a:picLocks noChangeAspect="1"/>
          </p:cNvPicPr>
          <p:nvPr userDrawn="1"/>
        </p:nvPicPr>
        <p:blipFill rotWithShape="1"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0" y="4747846"/>
            <a:ext cx="322385" cy="395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4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3" r:id="rId2"/>
    <p:sldLayoutId id="2147483662" r:id="rId3"/>
    <p:sldLayoutId id="2147483661" r:id="rId4"/>
    <p:sldLayoutId id="2147483664" r:id="rId5"/>
    <p:sldLayoutId id="2147483650" r:id="rId6"/>
    <p:sldLayoutId id="2147483665" r:id="rId7"/>
    <p:sldLayoutId id="2147483652" r:id="rId8"/>
    <p:sldLayoutId id="2147483653" r:id="rId9"/>
    <p:sldLayoutId id="2147483656" r:id="rId10"/>
    <p:sldLayoutId id="2147483657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101" rtl="0" eaLnBrk="1" latinLnBrk="0" hangingPunct="1">
        <a:spcBef>
          <a:spcPct val="0"/>
        </a:spcBef>
        <a:buNone/>
        <a:defRPr sz="1600" b="1" kern="1200" cap="all" baseline="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4488" indent="-344488" algn="l" defTabSz="457101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  <a:latin typeface="+mn-lt"/>
          <a:ea typeface="+mn-ea"/>
          <a:cs typeface="+mn-cs"/>
        </a:defRPr>
      </a:lvl1pPr>
      <a:lvl2pPr marL="687388" indent="-342900" algn="l" defTabSz="457101" rtl="0" eaLnBrk="1" latinLnBrk="0" hangingPunct="1">
        <a:spcBef>
          <a:spcPct val="20000"/>
        </a:spcBef>
        <a:buFont typeface="Arial"/>
        <a:buChar char="•"/>
        <a:defRPr sz="2800" kern="1200">
          <a:solidFill>
            <a:srgbClr val="6F3D25"/>
          </a:solidFill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  <a:latin typeface="+mn-lt"/>
          <a:ea typeface="+mn-ea"/>
          <a:cs typeface="+mn-cs"/>
        </a:defRPr>
      </a:lvl2pPr>
      <a:lvl3pPr marL="1031875" indent="-344488" algn="l" defTabSz="457101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6F3D25"/>
          </a:solidFill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  <a:latin typeface="+mn-lt"/>
          <a:ea typeface="+mn-ea"/>
          <a:cs typeface="+mn-cs"/>
        </a:defRPr>
      </a:lvl3pPr>
      <a:lvl4pPr marL="1374775" indent="-342900" algn="l" defTabSz="457101" rtl="0" eaLnBrk="1" latinLnBrk="0" hangingPunct="1">
        <a:spcBef>
          <a:spcPct val="20000"/>
        </a:spcBef>
        <a:buSzPct val="100000"/>
        <a:buFont typeface="Arial"/>
        <a:buChar char="•"/>
        <a:defRPr sz="2000" kern="1200">
          <a:solidFill>
            <a:srgbClr val="6F3D25"/>
          </a:solidFill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  <a:latin typeface="+mn-lt"/>
          <a:ea typeface="+mn-ea"/>
          <a:cs typeface="+mn-cs"/>
        </a:defRPr>
      </a:lvl4pPr>
      <a:lvl5pPr marL="1711325" indent="-336550" algn="l" defTabSz="457101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6F3D25"/>
          </a:solidFill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  <a:latin typeface="+mn-lt"/>
          <a:ea typeface="+mn-ea"/>
          <a:cs typeface="+mn-cs"/>
        </a:defRPr>
      </a:lvl5pPr>
      <a:lvl6pPr marL="2514055" indent="-228550" algn="l" defTabSz="45710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56" indent="-228550" algn="l" defTabSz="45710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57" indent="-228550" algn="l" defTabSz="45710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58" indent="-228550" algn="l" defTabSz="45710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1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02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03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04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05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06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07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08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Section 5.3–Proportions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1694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208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Determine whether the given ratios form a proportion. Write = or ≠ for each.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Skill Check 1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399" y="2741947"/>
            <a:ext cx="2014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1.  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576933" y="2569506"/>
            <a:ext cx="1691011" cy="1002550"/>
            <a:chOff x="1847588" y="2408576"/>
            <a:chExt cx="1691011" cy="1002550"/>
          </a:xfrm>
        </p:grpSpPr>
        <p:grpSp>
          <p:nvGrpSpPr>
            <p:cNvPr id="10" name="Group 9"/>
            <p:cNvGrpSpPr/>
            <p:nvPr/>
          </p:nvGrpSpPr>
          <p:grpSpPr>
            <a:xfrm>
              <a:off x="1847588" y="2408576"/>
              <a:ext cx="601065" cy="1002550"/>
              <a:chOff x="722986" y="2703671"/>
              <a:chExt cx="601065" cy="1002550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3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72298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4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>
              <a:off x="2937534" y="2408576"/>
              <a:ext cx="601065" cy="1002550"/>
              <a:chOff x="905861" y="2703671"/>
              <a:chExt cx="601065" cy="1002550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905861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6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905861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8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977793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ctangle 13"/>
            <p:cNvSpPr/>
            <p:nvPr/>
          </p:nvSpPr>
          <p:spPr>
            <a:xfrm>
              <a:off x="2473638" y="2666713"/>
              <a:ext cx="438912" cy="482803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626991" y="2741947"/>
            <a:ext cx="2014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2.  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289525" y="2569506"/>
            <a:ext cx="1691011" cy="1002550"/>
            <a:chOff x="1847588" y="2408576"/>
            <a:chExt cx="1691011" cy="1002550"/>
          </a:xfrm>
        </p:grpSpPr>
        <p:grpSp>
          <p:nvGrpSpPr>
            <p:cNvPr id="23" name="Group 22"/>
            <p:cNvGrpSpPr/>
            <p:nvPr/>
          </p:nvGrpSpPr>
          <p:grpSpPr>
            <a:xfrm>
              <a:off x="1847588" y="2408576"/>
              <a:ext cx="601065" cy="1002550"/>
              <a:chOff x="722986" y="2703671"/>
              <a:chExt cx="601065" cy="100255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5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72298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6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31" name="Straight Connector 30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2937534" y="2408576"/>
              <a:ext cx="601065" cy="1002550"/>
              <a:chOff x="905861" y="2703671"/>
              <a:chExt cx="601065" cy="1002550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905861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16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905861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18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977793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Rectangle 24"/>
            <p:cNvSpPr/>
            <p:nvPr/>
          </p:nvSpPr>
          <p:spPr>
            <a:xfrm>
              <a:off x="2473638" y="2666713"/>
              <a:ext cx="438912" cy="482803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51279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208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Determine whether the given ratios form a proportion. Write = or ≠ for each.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Skill Check 1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399" y="2741947"/>
            <a:ext cx="2014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3.  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576933" y="2569506"/>
            <a:ext cx="1691011" cy="1002550"/>
            <a:chOff x="1847588" y="2408576"/>
            <a:chExt cx="1691011" cy="1002550"/>
          </a:xfrm>
        </p:grpSpPr>
        <p:grpSp>
          <p:nvGrpSpPr>
            <p:cNvPr id="10" name="Group 9"/>
            <p:cNvGrpSpPr/>
            <p:nvPr/>
          </p:nvGrpSpPr>
          <p:grpSpPr>
            <a:xfrm>
              <a:off x="1847588" y="2408576"/>
              <a:ext cx="601065" cy="1002550"/>
              <a:chOff x="722986" y="2703671"/>
              <a:chExt cx="601065" cy="1002550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9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72298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6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>
              <a:off x="2937534" y="2408576"/>
              <a:ext cx="601065" cy="1002550"/>
              <a:chOff x="905861" y="2703671"/>
              <a:chExt cx="601065" cy="1002550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905861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15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905861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10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977793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ctangle 13"/>
            <p:cNvSpPr/>
            <p:nvPr/>
          </p:nvSpPr>
          <p:spPr>
            <a:xfrm>
              <a:off x="2473638" y="2666713"/>
              <a:ext cx="438912" cy="482803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626991" y="2741947"/>
            <a:ext cx="2014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4.  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289525" y="2569506"/>
            <a:ext cx="1691011" cy="1002550"/>
            <a:chOff x="1847588" y="2408576"/>
            <a:chExt cx="1691011" cy="1002550"/>
          </a:xfrm>
        </p:grpSpPr>
        <p:grpSp>
          <p:nvGrpSpPr>
            <p:cNvPr id="23" name="Group 22"/>
            <p:cNvGrpSpPr/>
            <p:nvPr/>
          </p:nvGrpSpPr>
          <p:grpSpPr>
            <a:xfrm>
              <a:off x="1847588" y="2408576"/>
              <a:ext cx="601065" cy="1002550"/>
              <a:chOff x="722986" y="2703671"/>
              <a:chExt cx="601065" cy="100255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7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72298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9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31" name="Straight Connector 30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2937534" y="2408576"/>
              <a:ext cx="601065" cy="1002550"/>
              <a:chOff x="905861" y="2703671"/>
              <a:chExt cx="601065" cy="1002550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905861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9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905861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11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977793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Rectangle 24"/>
            <p:cNvSpPr/>
            <p:nvPr/>
          </p:nvSpPr>
          <p:spPr>
            <a:xfrm>
              <a:off x="2473638" y="2666713"/>
              <a:ext cx="438912" cy="482803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80352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209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580077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Solve        =        for 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4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2046443" y="1340412"/>
            <a:ext cx="601065" cy="1002550"/>
            <a:chOff x="722986" y="2703671"/>
            <a:chExt cx="601065" cy="1002550"/>
          </a:xfrm>
        </p:grpSpPr>
        <p:sp>
          <p:nvSpPr>
            <p:cNvPr id="64" name="TextBox 63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3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i="1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n</a:t>
              </a:r>
              <a:endParaRPr lang="en-US" sz="2800" i="1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2940755" y="1340412"/>
            <a:ext cx="601065" cy="1002550"/>
            <a:chOff x="722986" y="2703671"/>
            <a:chExt cx="601065" cy="1002550"/>
          </a:xfrm>
        </p:grpSpPr>
        <p:sp>
          <p:nvSpPr>
            <p:cNvPr id="13" name="TextBox 12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16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32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5018852" y="1056857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32 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/>
              </a:rPr>
              <a:t>• 3 = 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/>
              </a:rPr>
              <a:t> • 16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018852" y="1710532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96 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/>
              </a:rPr>
              <a:t>= 16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/>
              </a:rPr>
              <a:t>n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54495" y="2466102"/>
            <a:ext cx="808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=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6930337" y="2233752"/>
            <a:ext cx="601065" cy="1002550"/>
            <a:chOff x="722986" y="2703671"/>
            <a:chExt cx="601065" cy="1002550"/>
          </a:xfrm>
        </p:grpSpPr>
        <p:sp>
          <p:nvSpPr>
            <p:cNvPr id="49" name="TextBox 48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96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16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5018852" y="3245014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/>
              </a:rPr>
              <a:t> = 6</a:t>
            </a:r>
          </a:p>
        </p:txBody>
      </p:sp>
    </p:spTree>
    <p:extLst>
      <p:ext uri="{BB962C8B-B14F-4D97-AF65-F5344CB8AC3E}">
        <p14:creationId xmlns:p14="http://schemas.microsoft.com/office/powerpoint/2010/main" val="5974279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5" grpId="0"/>
      <p:bldP spid="46" grpId="0"/>
      <p:bldP spid="47" grpId="0"/>
      <p:bldP spid="5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209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580077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If 4 is to 9 as 12 is to 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, find 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5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629508" y="363272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/>
              </a:rPr>
              <a:t>n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  <a:cs typeface="Times New Roman"/>
              </a:rPr>
              <a:t> = 27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395390" y="2371007"/>
            <a:ext cx="1495377" cy="1002550"/>
            <a:chOff x="1395390" y="2466102"/>
            <a:chExt cx="1495377" cy="1002550"/>
          </a:xfrm>
        </p:grpSpPr>
        <p:grpSp>
          <p:nvGrpSpPr>
            <p:cNvPr id="63" name="Group 62"/>
            <p:cNvGrpSpPr/>
            <p:nvPr/>
          </p:nvGrpSpPr>
          <p:grpSpPr>
            <a:xfrm>
              <a:off x="1395390" y="2466102"/>
              <a:ext cx="601065" cy="1002550"/>
              <a:chOff x="722986" y="2703671"/>
              <a:chExt cx="601065" cy="1002550"/>
            </a:xfrm>
          </p:grpSpPr>
          <p:sp>
            <p:nvSpPr>
              <p:cNvPr id="64" name="TextBox 63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4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72298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9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66" name="Straight Connector 65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/>
            <p:cNvGrpSpPr/>
            <p:nvPr/>
          </p:nvGrpSpPr>
          <p:grpSpPr>
            <a:xfrm>
              <a:off x="2289702" y="2466102"/>
              <a:ext cx="601065" cy="1002550"/>
              <a:chOff x="722986" y="2703671"/>
              <a:chExt cx="601065" cy="1002550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12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2298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i="1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n</a:t>
                </a:r>
                <a:endParaRPr lang="en-US" sz="2800" i="1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/>
            <p:cNvSpPr txBox="1"/>
            <p:nvPr/>
          </p:nvSpPr>
          <p:spPr>
            <a:xfrm>
              <a:off x="1953212" y="2705767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=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272770" y="2363692"/>
            <a:ext cx="1236760" cy="1017180"/>
            <a:chOff x="702956" y="2696356"/>
            <a:chExt cx="674907" cy="1017180"/>
          </a:xfrm>
        </p:grpSpPr>
        <p:sp>
          <p:nvSpPr>
            <p:cNvPr id="25" name="TextBox 24"/>
            <p:cNvSpPr txBox="1"/>
            <p:nvPr/>
          </p:nvSpPr>
          <p:spPr>
            <a:xfrm>
              <a:off x="702956" y="2696356"/>
              <a:ext cx="6749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4 × 3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16064" y="3190316"/>
              <a:ext cx="6486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9 × 3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739877" y="3204946"/>
              <a:ext cx="601065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4520391" y="2596042"/>
            <a:ext cx="420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=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896481" y="2363692"/>
            <a:ext cx="601065" cy="1002550"/>
            <a:chOff x="722986" y="2703671"/>
            <a:chExt cx="601065" cy="1002550"/>
          </a:xfrm>
        </p:grpSpPr>
        <p:sp>
          <p:nvSpPr>
            <p:cNvPr id="30" name="TextBox 29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12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27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907896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2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209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Solve each proportion.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Skill Check 2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399" y="2485922"/>
            <a:ext cx="2014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1.  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459885" y="2313481"/>
            <a:ext cx="1508136" cy="1002550"/>
            <a:chOff x="1478394" y="2486695"/>
            <a:chExt cx="1508136" cy="1002550"/>
          </a:xfrm>
        </p:grpSpPr>
        <p:sp>
          <p:nvSpPr>
            <p:cNvPr id="33" name="TextBox 32"/>
            <p:cNvSpPr txBox="1"/>
            <p:nvPr/>
          </p:nvSpPr>
          <p:spPr>
            <a:xfrm>
              <a:off x="2033623" y="2731833"/>
              <a:ext cx="4208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=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1478394" y="2486695"/>
              <a:ext cx="601065" cy="1002550"/>
              <a:chOff x="722986" y="2703671"/>
              <a:chExt cx="601065" cy="1002550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3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2298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5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34"/>
            <p:cNvGrpSpPr/>
            <p:nvPr/>
          </p:nvGrpSpPr>
          <p:grpSpPr>
            <a:xfrm>
              <a:off x="2385465" y="2486695"/>
              <a:ext cx="601065" cy="1002550"/>
              <a:chOff x="905861" y="2703671"/>
              <a:chExt cx="601065" cy="1002550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905861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12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905861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i="1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n</a:t>
                </a:r>
                <a:endParaRPr lang="en-US" sz="2800" i="1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>
                <a:off x="977793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2" name="TextBox 41"/>
          <p:cNvSpPr txBox="1"/>
          <p:nvPr/>
        </p:nvSpPr>
        <p:spPr>
          <a:xfrm>
            <a:off x="4708523" y="2485922"/>
            <a:ext cx="2014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2.  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254009" y="2313481"/>
            <a:ext cx="1508136" cy="1002550"/>
            <a:chOff x="1478394" y="2486695"/>
            <a:chExt cx="1508136" cy="1002550"/>
          </a:xfrm>
        </p:grpSpPr>
        <p:sp>
          <p:nvSpPr>
            <p:cNvPr id="44" name="TextBox 43"/>
            <p:cNvSpPr txBox="1"/>
            <p:nvPr/>
          </p:nvSpPr>
          <p:spPr>
            <a:xfrm>
              <a:off x="2033623" y="2731833"/>
              <a:ext cx="4208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=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1478394" y="2486695"/>
              <a:ext cx="601065" cy="1002550"/>
              <a:chOff x="722986" y="2703671"/>
              <a:chExt cx="601065" cy="1002550"/>
            </a:xfrm>
          </p:grpSpPr>
          <p:sp>
            <p:nvSpPr>
              <p:cNvPr id="50" name="TextBox 49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i="1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n</a:t>
                </a:r>
                <a:endParaRPr lang="en-US" sz="2800" i="1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72298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9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Group 45"/>
            <p:cNvGrpSpPr/>
            <p:nvPr/>
          </p:nvGrpSpPr>
          <p:grpSpPr>
            <a:xfrm>
              <a:off x="2385465" y="2486695"/>
              <a:ext cx="601065" cy="1002550"/>
              <a:chOff x="905861" y="2703671"/>
              <a:chExt cx="601065" cy="1002550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905861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20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905861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45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>
                <a:off x="977793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0467058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209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Solve each proportion.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Skill Check 2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399" y="2485922"/>
            <a:ext cx="2014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3.  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459885" y="2313481"/>
            <a:ext cx="1508136" cy="1002550"/>
            <a:chOff x="1478394" y="2486695"/>
            <a:chExt cx="1508136" cy="1002550"/>
          </a:xfrm>
        </p:grpSpPr>
        <p:sp>
          <p:nvSpPr>
            <p:cNvPr id="33" name="TextBox 32"/>
            <p:cNvSpPr txBox="1"/>
            <p:nvPr/>
          </p:nvSpPr>
          <p:spPr>
            <a:xfrm>
              <a:off x="2033623" y="2731833"/>
              <a:ext cx="4208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=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1478394" y="2486695"/>
              <a:ext cx="601065" cy="1002550"/>
              <a:chOff x="722986" y="2703671"/>
              <a:chExt cx="601065" cy="1002550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8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2298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i="1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n</a:t>
                </a:r>
                <a:endParaRPr lang="en-US" sz="2800" i="1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34"/>
            <p:cNvGrpSpPr/>
            <p:nvPr/>
          </p:nvGrpSpPr>
          <p:grpSpPr>
            <a:xfrm>
              <a:off x="2385465" y="2486695"/>
              <a:ext cx="601065" cy="1002550"/>
              <a:chOff x="905861" y="2703671"/>
              <a:chExt cx="601065" cy="1002550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905861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10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905861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15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>
                <a:off x="977793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2" name="TextBox 41"/>
          <p:cNvSpPr txBox="1"/>
          <p:nvPr/>
        </p:nvSpPr>
        <p:spPr>
          <a:xfrm>
            <a:off x="4708523" y="2485922"/>
            <a:ext cx="2014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4.  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254009" y="2313481"/>
            <a:ext cx="1508136" cy="1002550"/>
            <a:chOff x="1478394" y="2486695"/>
            <a:chExt cx="1508136" cy="1002550"/>
          </a:xfrm>
        </p:grpSpPr>
        <p:sp>
          <p:nvSpPr>
            <p:cNvPr id="44" name="TextBox 43"/>
            <p:cNvSpPr txBox="1"/>
            <p:nvPr/>
          </p:nvSpPr>
          <p:spPr>
            <a:xfrm>
              <a:off x="2033623" y="2731833"/>
              <a:ext cx="4208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=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1478394" y="2486695"/>
              <a:ext cx="601065" cy="1002550"/>
              <a:chOff x="722986" y="2703671"/>
              <a:chExt cx="601065" cy="1002550"/>
            </a:xfrm>
          </p:grpSpPr>
          <p:sp>
            <p:nvSpPr>
              <p:cNvPr id="50" name="TextBox 49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24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72298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14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Group 45"/>
            <p:cNvGrpSpPr/>
            <p:nvPr/>
          </p:nvGrpSpPr>
          <p:grpSpPr>
            <a:xfrm>
              <a:off x="2385465" y="2486695"/>
              <a:ext cx="601065" cy="1002550"/>
              <a:chOff x="905861" y="2703671"/>
              <a:chExt cx="601065" cy="1002550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905861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i="1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n</a:t>
                </a:r>
                <a:endParaRPr lang="en-US" sz="2800" i="1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905861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21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>
                <a:off x="977793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1317246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207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978504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Two equal ratios form a proportion.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818558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A proportion can be written in two ways: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89133" y="2768321"/>
            <a:ext cx="3005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24 : 3 = 16 : 2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513281" y="2528656"/>
            <a:ext cx="1508136" cy="1002550"/>
            <a:chOff x="1478394" y="2486695"/>
            <a:chExt cx="1508136" cy="1002550"/>
          </a:xfrm>
        </p:grpSpPr>
        <p:sp>
          <p:nvSpPr>
            <p:cNvPr id="8" name="TextBox 7"/>
            <p:cNvSpPr txBox="1"/>
            <p:nvPr/>
          </p:nvSpPr>
          <p:spPr>
            <a:xfrm>
              <a:off x="2033623" y="2731833"/>
              <a:ext cx="4208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=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478394" y="2486695"/>
              <a:ext cx="601065" cy="1002550"/>
              <a:chOff x="722986" y="2703671"/>
              <a:chExt cx="601065" cy="1002550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24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72298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3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2385465" y="2486695"/>
              <a:ext cx="601065" cy="1002550"/>
              <a:chOff x="905861" y="2703671"/>
              <a:chExt cx="601065" cy="1002550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905861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16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905861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2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977793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TextBox 16"/>
          <p:cNvSpPr txBox="1"/>
          <p:nvPr/>
        </p:nvSpPr>
        <p:spPr>
          <a:xfrm>
            <a:off x="914400" y="3675401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“24 is to 3 as 16 is to 2.”</a:t>
            </a:r>
            <a:endParaRPr lang="en-US" sz="2800" i="1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36918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Proportion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5.3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207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1287477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A proportion is an equation stating that two ratios are equal. Therefore, equal ratios are said to be proportional.</a:t>
            </a:r>
            <a:endParaRPr lang="en-US" sz="24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09473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207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Are the ratios       and       equal?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1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3172953" y="1230687"/>
            <a:ext cx="601065" cy="1002550"/>
            <a:chOff x="722986" y="2703671"/>
            <a:chExt cx="601065" cy="1002550"/>
          </a:xfrm>
        </p:grpSpPr>
        <p:sp>
          <p:nvSpPr>
            <p:cNvPr id="64" name="TextBox 63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24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3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4454960" y="1230687"/>
            <a:ext cx="601065" cy="1002550"/>
            <a:chOff x="722986" y="2703671"/>
            <a:chExt cx="601065" cy="1002550"/>
          </a:xfrm>
        </p:grpSpPr>
        <p:sp>
          <p:nvSpPr>
            <p:cNvPr id="13" name="TextBox 12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16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970661" y="2438229"/>
            <a:ext cx="601065" cy="1002550"/>
            <a:chOff x="722986" y="2703671"/>
            <a:chExt cx="601065" cy="1002550"/>
          </a:xfrm>
        </p:grpSpPr>
        <p:sp>
          <p:nvSpPr>
            <p:cNvPr id="17" name="TextBox 16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24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3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1982062" y="2438229"/>
            <a:ext cx="1236760" cy="1017180"/>
            <a:chOff x="702956" y="2696356"/>
            <a:chExt cx="674907" cy="1017180"/>
          </a:xfrm>
        </p:grpSpPr>
        <p:sp>
          <p:nvSpPr>
            <p:cNvPr id="21" name="TextBox 20"/>
            <p:cNvSpPr txBox="1"/>
            <p:nvPr/>
          </p:nvSpPr>
          <p:spPr>
            <a:xfrm>
              <a:off x="702956" y="2696356"/>
              <a:ext cx="6749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24 ÷ 3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16064" y="3190316"/>
              <a:ext cx="6486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3 ÷ 3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739876" y="3204946"/>
              <a:ext cx="601065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1583523" y="2670579"/>
            <a:ext cx="420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=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29683" y="2670579"/>
            <a:ext cx="420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=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3605773" y="2438229"/>
            <a:ext cx="601065" cy="1002550"/>
            <a:chOff x="722986" y="2703671"/>
            <a:chExt cx="601065" cy="1002550"/>
          </a:xfrm>
        </p:grpSpPr>
        <p:sp>
          <p:nvSpPr>
            <p:cNvPr id="27" name="TextBox 26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8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4790754" y="2438229"/>
            <a:ext cx="601065" cy="1002550"/>
            <a:chOff x="722986" y="2703671"/>
            <a:chExt cx="601065" cy="1002550"/>
          </a:xfrm>
        </p:grpSpPr>
        <p:sp>
          <p:nvSpPr>
            <p:cNvPr id="31" name="TextBox 30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16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</a:t>
              </a:r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5802155" y="2438229"/>
            <a:ext cx="1236760" cy="1017180"/>
            <a:chOff x="702956" y="2696356"/>
            <a:chExt cx="674907" cy="1017180"/>
          </a:xfrm>
        </p:grpSpPr>
        <p:sp>
          <p:nvSpPr>
            <p:cNvPr id="35" name="TextBox 34"/>
            <p:cNvSpPr txBox="1"/>
            <p:nvPr/>
          </p:nvSpPr>
          <p:spPr>
            <a:xfrm>
              <a:off x="702956" y="2696356"/>
              <a:ext cx="6749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16 ÷ 2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16064" y="3190316"/>
              <a:ext cx="6486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 ÷ 2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739877" y="3204946"/>
              <a:ext cx="601065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5403616" y="2670579"/>
            <a:ext cx="420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=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049776" y="2670579"/>
            <a:ext cx="420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=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7425866" y="2438229"/>
            <a:ext cx="601065" cy="1002550"/>
            <a:chOff x="722986" y="2703671"/>
            <a:chExt cx="601065" cy="1002550"/>
          </a:xfrm>
        </p:grpSpPr>
        <p:sp>
          <p:nvSpPr>
            <p:cNvPr id="41" name="TextBox 40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8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914400" y="3675401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The two ratios are equal.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12474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4" grpId="0"/>
      <p:bldP spid="25" grpId="0"/>
      <p:bldP spid="38" grpId="0"/>
      <p:bldP spid="39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207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978504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There are two parts to a proportion, the 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extremes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and the 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means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3084053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i="1" dirty="0" smtClean="0">
                <a:solidFill>
                  <a:srgbClr val="C00000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and </a:t>
            </a:r>
            <a:r>
              <a:rPr lang="en-US" sz="2800" i="1" dirty="0" smtClean="0">
                <a:solidFill>
                  <a:srgbClr val="C00000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d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are the extremes.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89133" y="2219696"/>
            <a:ext cx="3005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i="1" dirty="0" smtClean="0">
                <a:solidFill>
                  <a:srgbClr val="C00000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: </a:t>
            </a:r>
            <a:r>
              <a:rPr lang="en-US" sz="2800" i="1" dirty="0" smtClean="0">
                <a:solidFill>
                  <a:srgbClr val="073C61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b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= </a:t>
            </a:r>
            <a:r>
              <a:rPr lang="en-US" sz="2800" i="1" dirty="0" smtClean="0">
                <a:solidFill>
                  <a:srgbClr val="073C61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: </a:t>
            </a:r>
            <a:r>
              <a:rPr lang="en-US" sz="2800" i="1" dirty="0" smtClean="0">
                <a:solidFill>
                  <a:srgbClr val="C00000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d</a:t>
            </a:r>
            <a:endParaRPr lang="en-US" sz="2800" i="1" dirty="0">
              <a:solidFill>
                <a:srgbClr val="C00000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513281" y="1980031"/>
            <a:ext cx="1508136" cy="1002550"/>
            <a:chOff x="1478394" y="2486695"/>
            <a:chExt cx="1508136" cy="1002550"/>
          </a:xfrm>
        </p:grpSpPr>
        <p:sp>
          <p:nvSpPr>
            <p:cNvPr id="8" name="TextBox 7"/>
            <p:cNvSpPr txBox="1"/>
            <p:nvPr/>
          </p:nvSpPr>
          <p:spPr>
            <a:xfrm>
              <a:off x="2033623" y="2731833"/>
              <a:ext cx="4208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=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478394" y="2486695"/>
              <a:ext cx="601065" cy="1002550"/>
              <a:chOff x="722986" y="2703671"/>
              <a:chExt cx="601065" cy="1002550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i="1" dirty="0" smtClean="0">
                    <a:solidFill>
                      <a:srgbClr val="C00000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a</a:t>
                </a:r>
                <a:endParaRPr lang="en-US" sz="2800" i="1" dirty="0">
                  <a:solidFill>
                    <a:srgbClr val="C00000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72298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i="1" dirty="0" smtClean="0">
                    <a:solidFill>
                      <a:srgbClr val="073C61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b</a:t>
                </a:r>
                <a:endParaRPr lang="en-US" sz="2800" i="1" dirty="0">
                  <a:solidFill>
                    <a:srgbClr val="073C61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2385465" y="2486695"/>
              <a:ext cx="601065" cy="1002550"/>
              <a:chOff x="905861" y="2703671"/>
              <a:chExt cx="601065" cy="1002550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905861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i="1" dirty="0" smtClean="0">
                    <a:solidFill>
                      <a:srgbClr val="073C61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c</a:t>
                </a:r>
                <a:endParaRPr lang="en-US" sz="2800" i="1" dirty="0">
                  <a:solidFill>
                    <a:srgbClr val="073C61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905861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i="1" dirty="0" smtClean="0">
                    <a:solidFill>
                      <a:srgbClr val="C00000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d</a:t>
                </a:r>
                <a:endParaRPr lang="en-US" sz="2800" i="1" dirty="0">
                  <a:solidFill>
                    <a:srgbClr val="C00000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977793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TextBox 16"/>
          <p:cNvSpPr txBox="1"/>
          <p:nvPr/>
        </p:nvSpPr>
        <p:spPr>
          <a:xfrm>
            <a:off x="914400" y="3675401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i="1" dirty="0" smtClean="0">
                <a:solidFill>
                  <a:srgbClr val="073C61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b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and </a:t>
            </a:r>
            <a:r>
              <a:rPr lang="en-US" sz="2800" i="1" dirty="0" smtClean="0">
                <a:solidFill>
                  <a:srgbClr val="073C61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c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are the means.</a:t>
            </a:r>
            <a:endParaRPr lang="en-US" sz="2800" i="1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98650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of Proportions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The product of the extremes is equal to the product of the means.</a:t>
            </a:r>
          </a:p>
          <a:p>
            <a:r>
              <a:rPr lang="en-US" dirty="0" smtClean="0"/>
              <a:t>If              , then </a:t>
            </a:r>
            <a:r>
              <a:rPr lang="en-US" i="1" dirty="0" smtClean="0"/>
              <a:t>ad</a:t>
            </a:r>
            <a:r>
              <a:rPr lang="en-US" dirty="0" smtClean="0"/>
              <a:t> = </a:t>
            </a:r>
            <a:r>
              <a:rPr lang="en-US" i="1" dirty="0" err="1" smtClean="0"/>
              <a:t>bc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5.3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207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1259313" y="2348768"/>
            <a:ext cx="1399616" cy="876374"/>
            <a:chOff x="5633802" y="4045893"/>
            <a:chExt cx="1399616" cy="876374"/>
          </a:xfrm>
        </p:grpSpPr>
        <p:sp>
          <p:nvSpPr>
            <p:cNvPr id="7" name="TextBox 6"/>
            <p:cNvSpPr txBox="1"/>
            <p:nvPr/>
          </p:nvSpPr>
          <p:spPr>
            <a:xfrm>
              <a:off x="6131095" y="4209993"/>
              <a:ext cx="7423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= 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6432352" y="4047108"/>
              <a:ext cx="601066" cy="875159"/>
              <a:chOff x="7439338" y="3423401"/>
              <a:chExt cx="601066" cy="875159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7439339" y="3423401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i="1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c</a:t>
                </a:r>
                <a:endParaRPr lang="en-US" sz="2400" i="1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439338" y="3836895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i="1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d</a:t>
                </a:r>
                <a:endParaRPr lang="en-US" sz="2400" i="1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7556991" y="3863121"/>
                <a:ext cx="36576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/>
            <p:cNvGrpSpPr/>
            <p:nvPr/>
          </p:nvGrpSpPr>
          <p:grpSpPr>
            <a:xfrm>
              <a:off x="5633802" y="4045893"/>
              <a:ext cx="601066" cy="875159"/>
              <a:chOff x="7439338" y="3423401"/>
              <a:chExt cx="601066" cy="875159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7439339" y="3423401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i="1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a</a:t>
                </a:r>
                <a:endParaRPr lang="en-US" sz="2400" i="1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439338" y="3836895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i="1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b</a:t>
                </a:r>
                <a:endParaRPr lang="en-US" sz="2400" i="1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>
                <a:off x="7556991" y="3863121"/>
                <a:ext cx="36576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9784213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208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878156" y="929619"/>
            <a:ext cx="1399616" cy="876374"/>
            <a:chOff x="5633802" y="4045893"/>
            <a:chExt cx="1399616" cy="876374"/>
          </a:xfrm>
        </p:grpSpPr>
        <p:sp>
          <p:nvSpPr>
            <p:cNvPr id="9" name="TextBox 8"/>
            <p:cNvSpPr txBox="1"/>
            <p:nvPr/>
          </p:nvSpPr>
          <p:spPr>
            <a:xfrm>
              <a:off x="6131095" y="4224623"/>
              <a:ext cx="7423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= </a:t>
              </a:r>
              <a:endParaRPr lang="en-US" sz="24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6432352" y="4047108"/>
              <a:ext cx="601066" cy="875159"/>
              <a:chOff x="7439338" y="3423401"/>
              <a:chExt cx="601066" cy="875159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7439339" y="3423401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i="1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c</a:t>
                </a:r>
                <a:endParaRPr lang="en-US" sz="2400" i="1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7439338" y="3836895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i="1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d</a:t>
                </a:r>
                <a:endParaRPr lang="en-US" sz="2400" i="1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7556991" y="3863121"/>
                <a:ext cx="36576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>
              <a:off x="5633802" y="4045893"/>
              <a:ext cx="601066" cy="875159"/>
              <a:chOff x="7439338" y="3423401"/>
              <a:chExt cx="601066" cy="875159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7439339" y="3423401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i="1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a</a:t>
                </a:r>
                <a:endParaRPr lang="en-US" sz="2400" i="1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439338" y="3836895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i="1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b</a:t>
                </a:r>
                <a:endParaRPr lang="en-US" sz="2400" i="1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7556991" y="3863121"/>
                <a:ext cx="36576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" name="Group 27"/>
          <p:cNvGrpSpPr/>
          <p:nvPr/>
        </p:nvGrpSpPr>
        <p:grpSpPr>
          <a:xfrm>
            <a:off x="3345995" y="1857435"/>
            <a:ext cx="2586641" cy="876374"/>
            <a:chOff x="3631280" y="2018365"/>
            <a:chExt cx="2586641" cy="876374"/>
          </a:xfrm>
        </p:grpSpPr>
        <p:sp>
          <p:nvSpPr>
            <p:cNvPr id="19" name="TextBox 18"/>
            <p:cNvSpPr txBox="1"/>
            <p:nvPr/>
          </p:nvSpPr>
          <p:spPr>
            <a:xfrm>
              <a:off x="4070052" y="2182465"/>
              <a:ext cx="21478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(</a:t>
              </a:r>
              <a:r>
                <a:rPr lang="en-US" sz="2400" i="1" dirty="0" err="1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bd</a:t>
              </a:r>
              <a:r>
                <a:rPr lang="en-US" sz="24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) =      (</a:t>
              </a:r>
              <a:r>
                <a:rPr lang="en-US" sz="2400" i="1" dirty="0" err="1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bd</a:t>
              </a:r>
              <a:r>
                <a:rPr lang="en-US" sz="24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) </a:t>
              </a:r>
              <a:endParaRPr lang="en-US" sz="24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4956510" y="2019580"/>
              <a:ext cx="601066" cy="875159"/>
              <a:chOff x="7439338" y="3423401"/>
              <a:chExt cx="601066" cy="875159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7439339" y="3423401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i="1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c</a:t>
                </a:r>
                <a:endParaRPr lang="en-US" sz="2400" i="1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7439338" y="3836895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i="1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d</a:t>
                </a:r>
                <a:endParaRPr lang="en-US" sz="2400" i="1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7556991" y="3863121"/>
                <a:ext cx="36576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3631280" y="2018365"/>
              <a:ext cx="601066" cy="875159"/>
              <a:chOff x="7439338" y="3423401"/>
              <a:chExt cx="601066" cy="875159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7439339" y="3423401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i="1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a</a:t>
                </a:r>
                <a:endParaRPr lang="en-US" sz="2400" i="1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439338" y="3836895"/>
                <a:ext cx="601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400" i="1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b</a:t>
                </a:r>
                <a:endParaRPr lang="en-US" sz="2400" i="1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7556991" y="3863121"/>
                <a:ext cx="36576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9" name="Straight Connector 28"/>
          <p:cNvCxnSpPr/>
          <p:nvPr/>
        </p:nvCxnSpPr>
        <p:spPr>
          <a:xfrm flipH="1">
            <a:off x="3564407" y="2366553"/>
            <a:ext cx="203486" cy="301752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</a:ln>
          <a:effectLst>
            <a:outerShdw blurRad="40000" dist="127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3989218" y="2101491"/>
            <a:ext cx="203486" cy="301752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</a:ln>
          <a:effectLst>
            <a:outerShdw blurRad="40000" dist="127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4888507" y="2366553"/>
            <a:ext cx="203486" cy="301752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</a:ln>
          <a:effectLst>
            <a:outerShdw blurRad="40000" dist="127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474248" y="2101491"/>
            <a:ext cx="203486" cy="301752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</a:ln>
          <a:effectLst>
            <a:outerShdw blurRad="40000" dist="127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196125" y="2929251"/>
            <a:ext cx="2751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ad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= </a:t>
            </a:r>
            <a:r>
              <a:rPr lang="en-US" sz="2800" i="1" dirty="0" err="1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cb</a:t>
            </a:r>
            <a:endParaRPr lang="en-US" sz="2800" i="1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196125" y="3597556"/>
            <a:ext cx="2751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ad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= </a:t>
            </a:r>
            <a:r>
              <a:rPr lang="en-US" sz="2800" i="1" dirty="0" err="1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bc</a:t>
            </a:r>
            <a:endParaRPr lang="en-US" sz="2800" i="1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82290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208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Are the ratios       and       proportional?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2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3172953" y="1230687"/>
            <a:ext cx="601065" cy="1002550"/>
            <a:chOff x="722986" y="2703671"/>
            <a:chExt cx="601065" cy="1002550"/>
          </a:xfrm>
        </p:grpSpPr>
        <p:sp>
          <p:nvSpPr>
            <p:cNvPr id="64" name="TextBox 63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3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8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4454960" y="1230687"/>
            <a:ext cx="601065" cy="1002550"/>
            <a:chOff x="722986" y="2703671"/>
            <a:chExt cx="601065" cy="1002550"/>
          </a:xfrm>
        </p:grpSpPr>
        <p:sp>
          <p:nvSpPr>
            <p:cNvPr id="13" name="TextBox 12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6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16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914400" y="3675401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The ratios are proportional.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730548" y="2408576"/>
            <a:ext cx="1691011" cy="1002550"/>
            <a:chOff x="1847588" y="2408576"/>
            <a:chExt cx="1691011" cy="1002550"/>
          </a:xfrm>
        </p:grpSpPr>
        <p:grpSp>
          <p:nvGrpSpPr>
            <p:cNvPr id="47" name="Group 46"/>
            <p:cNvGrpSpPr/>
            <p:nvPr/>
          </p:nvGrpSpPr>
          <p:grpSpPr>
            <a:xfrm>
              <a:off x="1847588" y="2408576"/>
              <a:ext cx="601065" cy="1002550"/>
              <a:chOff x="722986" y="2703671"/>
              <a:chExt cx="601065" cy="1002550"/>
            </a:xfrm>
          </p:grpSpPr>
          <p:sp>
            <p:nvSpPr>
              <p:cNvPr id="52" name="TextBox 51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3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72298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8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47"/>
            <p:cNvGrpSpPr/>
            <p:nvPr/>
          </p:nvGrpSpPr>
          <p:grpSpPr>
            <a:xfrm>
              <a:off x="2937534" y="2408576"/>
              <a:ext cx="601065" cy="1002550"/>
              <a:chOff x="905861" y="2703671"/>
              <a:chExt cx="601065" cy="1002550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905861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6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905861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16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>
                <a:off x="977793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Rectangle 5"/>
            <p:cNvSpPr/>
            <p:nvPr/>
          </p:nvSpPr>
          <p:spPr>
            <a:xfrm>
              <a:off x="2473638" y="2666713"/>
              <a:ext cx="438912" cy="482803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059940" y="2418167"/>
            <a:ext cx="3254045" cy="523220"/>
            <a:chOff x="4250130" y="2454742"/>
            <a:chExt cx="3254045" cy="523220"/>
          </a:xfrm>
        </p:grpSpPr>
        <p:sp>
          <p:nvSpPr>
            <p:cNvPr id="55" name="TextBox 54"/>
            <p:cNvSpPr txBox="1"/>
            <p:nvPr/>
          </p:nvSpPr>
          <p:spPr>
            <a:xfrm>
              <a:off x="4250130" y="2454742"/>
              <a:ext cx="32540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3 × 16       8 × 6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773991" y="2481205"/>
              <a:ext cx="438912" cy="482803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4058725" y="3067987"/>
            <a:ext cx="3254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48 = 48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50037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4" grpId="0"/>
      <p:bldP spid="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208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Are the ratios       and       proportional?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3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3172953" y="1230687"/>
            <a:ext cx="601065" cy="1002550"/>
            <a:chOff x="722986" y="2703671"/>
            <a:chExt cx="601065" cy="1002550"/>
          </a:xfrm>
        </p:grpSpPr>
        <p:sp>
          <p:nvSpPr>
            <p:cNvPr id="64" name="TextBox 63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3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4454960" y="1230687"/>
            <a:ext cx="601065" cy="1002550"/>
            <a:chOff x="722986" y="2703671"/>
            <a:chExt cx="601065" cy="1002550"/>
          </a:xfrm>
        </p:grpSpPr>
        <p:sp>
          <p:nvSpPr>
            <p:cNvPr id="13" name="TextBox 12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7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10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914400" y="3675401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The ratios are not proportional.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730548" y="2408576"/>
            <a:ext cx="1691011" cy="1002550"/>
            <a:chOff x="1847588" y="2408576"/>
            <a:chExt cx="1691011" cy="1002550"/>
          </a:xfrm>
        </p:grpSpPr>
        <p:grpSp>
          <p:nvGrpSpPr>
            <p:cNvPr id="47" name="Group 46"/>
            <p:cNvGrpSpPr/>
            <p:nvPr/>
          </p:nvGrpSpPr>
          <p:grpSpPr>
            <a:xfrm>
              <a:off x="1847588" y="2408576"/>
              <a:ext cx="601065" cy="1002550"/>
              <a:chOff x="722986" y="2703671"/>
              <a:chExt cx="601065" cy="1002550"/>
            </a:xfrm>
          </p:grpSpPr>
          <p:sp>
            <p:nvSpPr>
              <p:cNvPr id="52" name="TextBox 51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2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72298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3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47"/>
            <p:cNvGrpSpPr/>
            <p:nvPr/>
          </p:nvGrpSpPr>
          <p:grpSpPr>
            <a:xfrm>
              <a:off x="2937534" y="2408576"/>
              <a:ext cx="601065" cy="1002550"/>
              <a:chOff x="905861" y="2703671"/>
              <a:chExt cx="601065" cy="1002550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905861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7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905861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10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>
                <a:off x="977793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Rectangle 5"/>
            <p:cNvSpPr/>
            <p:nvPr/>
          </p:nvSpPr>
          <p:spPr>
            <a:xfrm>
              <a:off x="2473638" y="2666713"/>
              <a:ext cx="438912" cy="482803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059940" y="2418167"/>
            <a:ext cx="3254045" cy="523220"/>
            <a:chOff x="4250130" y="2454742"/>
            <a:chExt cx="3254045" cy="523220"/>
          </a:xfrm>
        </p:grpSpPr>
        <p:sp>
          <p:nvSpPr>
            <p:cNvPr id="55" name="TextBox 54"/>
            <p:cNvSpPr txBox="1"/>
            <p:nvPr/>
          </p:nvSpPr>
          <p:spPr>
            <a:xfrm>
              <a:off x="4250130" y="2454742"/>
              <a:ext cx="32540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 × 10       3 × 7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773991" y="2481205"/>
              <a:ext cx="438912" cy="482803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4058725" y="3067987"/>
            <a:ext cx="3254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20 ≠ 21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37355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4" grpId="0"/>
      <p:bldP spid="58" grpId="0"/>
    </p:bldLst>
  </p:timing>
</p:sld>
</file>

<file path=ppt/theme/theme1.xml><?xml version="1.0" encoding="utf-8"?>
<a:theme xmlns:a="http://schemas.openxmlformats.org/drawingml/2006/main" name="Fundamentals of Math Green">
  <a:themeElements>
    <a:clrScheme name="Custom 4">
      <a:dk1>
        <a:sysClr val="windowText" lastClr="000000"/>
      </a:dk1>
      <a:lt1>
        <a:sysClr val="window" lastClr="FFFFFF"/>
      </a:lt1>
      <a:dk2>
        <a:srgbClr val="3F5115"/>
      </a:dk2>
      <a:lt2>
        <a:srgbClr val="919822"/>
      </a:lt2>
      <a:accent1>
        <a:srgbClr val="6F3D25"/>
      </a:accent1>
      <a:accent2>
        <a:srgbClr val="CCA020"/>
      </a:accent2>
      <a:accent3>
        <a:srgbClr val="AE351B"/>
      </a:accent3>
      <a:accent4>
        <a:srgbClr val="8C7B70"/>
      </a:accent4>
      <a:accent5>
        <a:srgbClr val="8FB08C"/>
      </a:accent5>
      <a:accent6>
        <a:srgbClr val="D19049"/>
      </a:accent6>
      <a:hlink>
        <a:srgbClr val="A4D663"/>
      </a:hlink>
      <a:folHlink>
        <a:srgbClr val="577D3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7476</TotalTime>
  <Words>495</Words>
  <Application>Microsoft Office PowerPoint</Application>
  <PresentationFormat>On-screen Show (16:9)</PresentationFormat>
  <Paragraphs>196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</vt:lpstr>
      <vt:lpstr>Times New Roman</vt:lpstr>
      <vt:lpstr>Fundamentals of Math Green</vt:lpstr>
      <vt:lpstr>Chapter 5</vt:lpstr>
      <vt:lpstr>PowerPoint Presentation</vt:lpstr>
      <vt:lpstr>Proportion</vt:lpstr>
      <vt:lpstr>PowerPoint Presentation</vt:lpstr>
      <vt:lpstr>PowerPoint Presentation</vt:lpstr>
      <vt:lpstr>Property of Proportions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Bob Jones Univeristy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Technologies</dc:creator>
  <cp:lastModifiedBy>Matesevac, Ken</cp:lastModifiedBy>
  <cp:revision>184</cp:revision>
  <cp:lastPrinted>2012-11-01T14:37:07Z</cp:lastPrinted>
  <dcterms:created xsi:type="dcterms:W3CDTF">2011-09-15T23:43:01Z</dcterms:created>
  <dcterms:modified xsi:type="dcterms:W3CDTF">2018-04-13T21:01:52Z</dcterms:modified>
</cp:coreProperties>
</file>